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ECE1-8863-4B8D-B8C0-58A54D4F0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4F0B-DEF2-4125-A8D5-583E7EA7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8D937-9583-4C9F-A06A-B6AED420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412A-8B8B-4AD0-B001-6642FDCE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BFC67-DB18-4A83-904C-A10F203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F8B2-28D9-4CA6-848B-4B755C4C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C2EFD-3C17-48C0-AD8E-C3703885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524E-0887-4E83-8459-F65EDEEA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E727-44F1-4BAF-B11C-21C61484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AA2D-BEA4-45D8-8086-51EA7586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5E1E4-01BC-4AF3-960D-8C7DA7C85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A6DD0-E343-4C03-A5E8-F4E88B639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E851-339B-4264-8957-EC3E6144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F37E-606F-4C40-89A4-11CD9FDC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82B1-2A7D-4742-83CF-F429FC4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EFF1-BB5D-4AB9-B88F-CF452641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97A9-0CE0-4673-93C5-FC13B267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F72A-B05B-4CE4-822B-D1EEFB53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4257-E45C-40BE-9536-06C7FDB8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F145-9EB3-41E7-B6B8-21DD88E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A17F-443E-4BC5-A118-39BF878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469BD-0598-4D1E-81E4-FE6A4AE1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20CD9-8147-4A66-B24E-63117859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49F2-4AF8-4661-9E5C-9CEC7B1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5E3E-7D0D-4CB5-BEE7-761B7DE4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32ED-B98D-48F3-BD04-B6B85CE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532D-1918-4F64-9EB9-4FF143BCB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6A8DD-6026-47E8-8A7C-A057B5B1A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FEF28-D56F-4990-A062-D33873DA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12808-E72E-4399-ADA9-121A3729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F612-2078-43F9-ABD5-9FE3E06A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DAEC-79CD-44F7-9880-EBC29BE8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3189C-24B8-4D2A-81BE-B6F81F8A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DC9D4-F1A3-4FA1-B0BF-9F7E72D3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6E42-DCEB-459C-A3E5-21F9A4371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D60AD-9539-478F-8A7A-1381E2A16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FB147-6ED9-4EE6-9D06-80D0F987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2E599-9C3D-4066-9B83-EDE46678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ED2EB-3259-4374-8B97-9A548CE5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0F40-8408-441F-90C9-D63A7D35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D78BC-2B74-4CC9-9CCC-BFEAEF08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153F5-A4D8-4853-8D36-AB831D2B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C031-A272-4AFD-A203-0E8F608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FDBD4-0A49-4EB0-8F9E-E95BF96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70DAE-6A9E-48A0-9EC1-A18B1866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19AD-9E92-4941-9867-8EA05979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B770-AEFA-442E-8F6D-A1CC9709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DEAE-CD4E-4CB0-BC40-93B48FC1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4D4F4-6F74-4660-9251-16D62F626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5DBC-6C7A-483D-A7A3-DF61DF25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8C726-EE4D-4ADE-893A-BBE1B4E3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3BC2E-4D05-4CF8-9914-FCDF8F5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537-555B-427C-8EAC-82335DA9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BB299-D611-4C1A-A035-D2531EA77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CC833-E7FD-45DB-AD4D-5E2FC67C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155E4-4C69-49A3-BD7E-78CA651A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3EAB3-B089-4382-BC74-591544E7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8153-B429-4B6E-85C2-D0620A1C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CE3F6-747B-475F-9F4C-D9401570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AA4AE-6755-4065-87DA-CA7E03C09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7220-6522-49B9-B065-052BFA781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CB09-0A30-4486-AB93-94B01D0D546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704E-645F-4B34-B4AF-D3887E266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4868-F883-450C-94E0-5B306B6A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7AF3-B3DA-4954-9F4C-8A5AA9E7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16FD5-83B7-49BB-A1F0-85AB90727E4A}"/>
              </a:ext>
            </a:extLst>
          </p:cNvPr>
          <p:cNvSpPr txBox="1"/>
          <p:nvPr/>
        </p:nvSpPr>
        <p:spPr>
          <a:xfrm>
            <a:off x="1127760" y="843280"/>
            <a:ext cx="765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Mengelola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di Era Global: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Pelajaran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dari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Indonesia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B3B77-08CB-4BDC-B2B9-48427645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71" y="2311591"/>
            <a:ext cx="7081520" cy="439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CE951-8C15-49A6-8914-FCC43241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81" y="2310142"/>
            <a:ext cx="7556500" cy="2780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702D5-7D53-4532-BD43-EC9224734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714" b="11311"/>
          <a:stretch/>
        </p:blipFill>
        <p:spPr>
          <a:xfrm>
            <a:off x="1523896" y="2464811"/>
            <a:ext cx="940634" cy="964189"/>
          </a:xfrm>
          <a:prstGeom prst="rect">
            <a:avLst/>
          </a:prstGeom>
          <a:ln w="317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49C03-D5E3-40F7-87E4-99A7C6158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332" y="2464811"/>
            <a:ext cx="748664" cy="964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92DB78-9524-4996-8D5C-03B45A0A7E36}"/>
              </a:ext>
            </a:extLst>
          </p:cNvPr>
          <p:cNvSpPr txBox="1"/>
          <p:nvPr/>
        </p:nvSpPr>
        <p:spPr>
          <a:xfrm>
            <a:off x="1190373" y="5090934"/>
            <a:ext cx="2637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Prof. Dr. </a:t>
            </a:r>
          </a:p>
          <a:p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Muhsin </a:t>
            </a:r>
            <a:r>
              <a:rPr lang="en-US" sz="2000" b="1" dirty="0" err="1">
                <a:latin typeface="Gadugi" panose="020B0502040204020203" pitchFamily="34" charset="0"/>
                <a:ea typeface="Gadugi" panose="020B0502040204020203" pitchFamily="34" charset="0"/>
              </a:rPr>
              <a:t>Mahfudz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</a:p>
          <a:p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M.Th.I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UIN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Alauddin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Makassar</a:t>
            </a:r>
          </a:p>
        </p:txBody>
      </p:sp>
    </p:spTree>
    <p:extLst>
      <p:ext uri="{BB962C8B-B14F-4D97-AF65-F5344CB8AC3E}">
        <p14:creationId xmlns:p14="http://schemas.microsoft.com/office/powerpoint/2010/main" val="272699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DA8E3A-AA1C-4BEA-AF90-3D14B8933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2" b="95279" l="4167" r="93519">
                        <a14:foregroundMark x1="4167" y1="22318" x2="5093" y2="36910"/>
                        <a14:foregroundMark x1="8796" y1="8155" x2="7407" y2="12876"/>
                        <a14:foregroundMark x1="7870" y1="4292" x2="7870" y2="9013"/>
                        <a14:foregroundMark x1="93981" y1="15451" x2="93981" y2="39914"/>
                        <a14:foregroundMark x1="86111" y1="77682" x2="79167" y2="81116"/>
                        <a14:foregroundMark x1="86574" y1="72532" x2="86111" y2="76824"/>
                        <a14:foregroundMark x1="59722" y1="89270" x2="36111" y2="93991"/>
                        <a14:foregroundMark x1="36111" y1="93991" x2="36111" y2="93991"/>
                        <a14:foregroundMark x1="58333" y1="92704" x2="59722" y2="95279"/>
                        <a14:foregroundMark x1="72222" y1="85837" x2="65278" y2="88841"/>
                        <a14:foregroundMark x1="32870" y1="87983" x2="24537" y2="85408"/>
                        <a14:foregroundMark x1="12963" y1="75966" x2="21296" y2="81974"/>
                        <a14:foregroundMark x1="37963" y1="61373" x2="50926" y2="74249"/>
                        <a14:foregroundMark x1="59259" y1="39914" x2="62500" y2="54506"/>
                        <a14:foregroundMark x1="60185" y1="37768" x2="43056" y2="43348"/>
                        <a14:foregroundMark x1="41667" y1="56223" x2="50000" y2="68240"/>
                        <a14:foregroundMark x1="12963" y1="72961" x2="13889" y2="77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299" y="1662589"/>
            <a:ext cx="3275062" cy="3532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E95A1-319E-4B56-B659-15B294CF7047}"/>
              </a:ext>
            </a:extLst>
          </p:cNvPr>
          <p:cNvSpPr txBox="1"/>
          <p:nvPr/>
        </p:nvSpPr>
        <p:spPr>
          <a:xfrm>
            <a:off x="892041" y="762000"/>
            <a:ext cx="867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INDONESIA,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Takdir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D084-E299-4BC3-B424-048C01673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22" b="18148"/>
          <a:stretch/>
        </p:blipFill>
        <p:spPr>
          <a:xfrm>
            <a:off x="1170940" y="3702809"/>
            <a:ext cx="4843780" cy="2985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07815-869B-44DE-AF77-D6051E931BAE}"/>
              </a:ext>
            </a:extLst>
          </p:cNvPr>
          <p:cNvSpPr txBox="1"/>
          <p:nvPr/>
        </p:nvSpPr>
        <p:spPr>
          <a:xfrm>
            <a:off x="6167120" y="2702560"/>
            <a:ext cx="546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Bhinneka</a:t>
            </a:r>
            <a:r>
              <a:rPr lang="en-US" sz="2400" dirty="0"/>
              <a:t> Tunggal </a:t>
            </a:r>
            <a:r>
              <a:rPr lang="en-US" sz="2400" dirty="0" err="1"/>
              <a:t>Ika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: </a:t>
            </a:r>
            <a:r>
              <a:rPr lang="en-US" sz="2400" dirty="0" err="1"/>
              <a:t>Ketuhanan</a:t>
            </a:r>
            <a:r>
              <a:rPr lang="en-US" sz="2400" dirty="0"/>
              <a:t> Yang </a:t>
            </a:r>
            <a:r>
              <a:rPr lang="en-US" sz="2400" dirty="0" err="1"/>
              <a:t>Maha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2A43-FEEA-439E-8355-BEE0F25CAD59}"/>
              </a:ext>
            </a:extLst>
          </p:cNvPr>
          <p:cNvSpPr txBox="1"/>
          <p:nvPr/>
        </p:nvSpPr>
        <p:spPr>
          <a:xfrm>
            <a:off x="5930902" y="4953863"/>
            <a:ext cx="569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Islam</a:t>
            </a:r>
            <a:r>
              <a:rPr lang="sv-SE" dirty="0"/>
              <a:t>: 87,2%), </a:t>
            </a:r>
            <a:r>
              <a:rPr lang="sv-SE" b="1" dirty="0"/>
              <a:t>Kristen</a:t>
            </a:r>
            <a:r>
              <a:rPr lang="sv-SE" dirty="0"/>
              <a:t> 6,9%, </a:t>
            </a:r>
            <a:r>
              <a:rPr lang="sv-SE" b="1" dirty="0"/>
              <a:t>Katolik</a:t>
            </a:r>
            <a:r>
              <a:rPr lang="sv-SE" dirty="0"/>
              <a:t> 2,9%, </a:t>
            </a:r>
            <a:r>
              <a:rPr lang="sv-SE" b="1" dirty="0"/>
              <a:t>Hindu</a:t>
            </a:r>
            <a:r>
              <a:rPr lang="sv-SE" dirty="0"/>
              <a:t> 1,7%), </a:t>
            </a:r>
            <a:r>
              <a:rPr lang="sv-SE" b="1" dirty="0"/>
              <a:t>Buddha</a:t>
            </a:r>
            <a:r>
              <a:rPr lang="sv-SE" dirty="0"/>
              <a:t> 0,7%, </a:t>
            </a:r>
            <a:r>
              <a:rPr lang="sv-SE" b="1" dirty="0"/>
              <a:t>Konghucu</a:t>
            </a:r>
            <a:r>
              <a:rPr lang="sv-SE" dirty="0"/>
              <a:t> 0,05% - (</a:t>
            </a:r>
            <a:r>
              <a:rPr lang="sv-SE" sz="1600" dirty="0"/>
              <a:t>BPS, 2024</a:t>
            </a:r>
            <a:r>
              <a:rPr lang="sv-S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542D-0AE2-4001-BFA0-2797B99E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" y="690245"/>
            <a:ext cx="821436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NEGARA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Hadir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Mengelola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Agama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8A458-D227-4262-82F5-E9A6D5FB75B5}"/>
              </a:ext>
            </a:extLst>
          </p:cNvPr>
          <p:cNvSpPr txBox="1"/>
          <p:nvPr/>
        </p:nvSpPr>
        <p:spPr>
          <a:xfrm>
            <a:off x="4998720" y="2771556"/>
            <a:ext cx="6146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UUD 1945,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Pasal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29: Negara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menjamin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kemerdekaan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setiap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penduduk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untuk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memeluk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agama dan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beribadat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menurut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agamanya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Perpres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58/2023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tentang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Beragama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PMB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Menag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dan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Mendagri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Nomor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8 dan 9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Tahun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2006: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Pendirian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tempat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ibadah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Kebijakan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Menag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RI: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berbasis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spirirtual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Penguatan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Rumah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dan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Ekoteologi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(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Kerukunan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dan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Alam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1ADAC-DAD4-458F-9B78-8EF46284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8857"/>
          <a:stretch/>
        </p:blipFill>
        <p:spPr>
          <a:xfrm rot="946599">
            <a:off x="382959" y="2567249"/>
            <a:ext cx="4533719" cy="344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20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5269-5937-4A86-9E70-AF469AA5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31525"/>
            <a:ext cx="768604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Tantangan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Tatakelola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Agama di Indonesia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A445-510D-43DE-B152-1825933E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0111">
            <a:off x="160655" y="1946238"/>
            <a:ext cx="5323840" cy="396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6A8A7-1AFA-4505-B13D-88F55E95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04" y="3593026"/>
            <a:ext cx="4000691" cy="28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6C55F-25E1-46F6-8027-5423C47C7CD6}"/>
              </a:ext>
            </a:extLst>
          </p:cNvPr>
          <p:cNvSpPr txBox="1"/>
          <p:nvPr/>
        </p:nvSpPr>
        <p:spPr>
          <a:xfrm>
            <a:off x="6370320" y="2001718"/>
            <a:ext cx="5069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Tantangan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di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ruang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digital</a:t>
            </a:r>
          </a:p>
          <a:p>
            <a:pPr marL="569913" indent="-285750">
              <a:buFontTx/>
              <a:buChar char="-"/>
            </a:pPr>
            <a:r>
              <a:rPr lang="en-US" dirty="0"/>
              <a:t>2020-2023: 12 </a:t>
            </a:r>
            <a:r>
              <a:rPr lang="en-US" dirty="0" err="1"/>
              <a:t>kasus</a:t>
            </a:r>
            <a:r>
              <a:rPr lang="en-US" dirty="0"/>
              <a:t>; 64,7% (internal Islam), 17,6% (Kristen), 13,7% (</a:t>
            </a:r>
            <a:r>
              <a:rPr lang="en-US" dirty="0" err="1"/>
              <a:t>Katolik</a:t>
            </a:r>
            <a:r>
              <a:rPr lang="en-US" dirty="0"/>
              <a:t>) (</a:t>
            </a:r>
            <a:r>
              <a:rPr lang="en-US" dirty="0" err="1"/>
              <a:t>Ellina</a:t>
            </a:r>
            <a:r>
              <a:rPr lang="en-US" dirty="0"/>
              <a:t> </a:t>
            </a:r>
            <a:r>
              <a:rPr lang="en-US" dirty="0" err="1"/>
              <a:t>Dewi</a:t>
            </a:r>
            <a:r>
              <a:rPr lang="en-US" dirty="0"/>
              <a:t>, </a:t>
            </a:r>
            <a:r>
              <a:rPr lang="en-US" i="1" dirty="0"/>
              <a:t>Innovative, </a:t>
            </a:r>
            <a:r>
              <a:rPr lang="en-US" dirty="0"/>
              <a:t>3.6 (2023)</a:t>
            </a:r>
          </a:p>
          <a:p>
            <a:pPr marL="569913" indent="-285750">
              <a:buFontTx/>
              <a:buChar char="-"/>
            </a:pPr>
            <a:r>
              <a:rPr lang="en-US" dirty="0"/>
              <a:t>56% Gen-Z </a:t>
            </a:r>
            <a:r>
              <a:rPr lang="en-US" dirty="0" err="1"/>
              <a:t>intoleran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agama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flatform </a:t>
            </a:r>
            <a:r>
              <a:rPr lang="en-US" dirty="0" err="1"/>
              <a:t>medsos</a:t>
            </a:r>
            <a:r>
              <a:rPr lang="en-US" dirty="0"/>
              <a:t> (PPIM, 2024)</a:t>
            </a:r>
          </a:p>
          <a:p>
            <a:pPr marL="284163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Ideologi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keagamaan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4163"/>
            <a:r>
              <a:rPr lang="en-US" dirty="0" err="1"/>
              <a:t>Kekerasan</a:t>
            </a:r>
            <a:r>
              <a:rPr lang="en-US" dirty="0"/>
              <a:t> KKB 2024-2025: 32 </a:t>
            </a:r>
            <a:r>
              <a:rPr lang="en-US" dirty="0" err="1"/>
              <a:t>kasus</a:t>
            </a:r>
            <a:r>
              <a:rPr lang="en-US" dirty="0"/>
              <a:t> oleh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intoleran</a:t>
            </a:r>
            <a:r>
              <a:rPr lang="en-US" dirty="0"/>
              <a:t> (</a:t>
            </a:r>
            <a:r>
              <a:rPr lang="en-US" dirty="0" err="1"/>
              <a:t>KontraS</a:t>
            </a:r>
            <a:r>
              <a:rPr lang="en-US" dirty="0"/>
              <a:t>, 2025)</a:t>
            </a:r>
          </a:p>
          <a:p>
            <a:pPr marL="284163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Lemahnya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komitmen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kebangsaan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4163"/>
            <a:r>
              <a:rPr lang="en-US" dirty="0"/>
              <a:t>171 SMA di Jakarta dan Bandung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radikalisme</a:t>
            </a:r>
            <a:r>
              <a:rPr lang="en-US" dirty="0"/>
              <a:t>,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terorisme</a:t>
            </a:r>
            <a:r>
              <a:rPr lang="en-US" dirty="0"/>
              <a:t> dan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Pancasila. (</a:t>
            </a:r>
            <a:r>
              <a:rPr lang="en-US" dirty="0" err="1"/>
              <a:t>Setara</a:t>
            </a:r>
            <a:r>
              <a:rPr lang="en-US" dirty="0"/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17082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8E6B6-F61D-4D8F-9A03-DF0975872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34"/>
          <a:stretch/>
        </p:blipFill>
        <p:spPr>
          <a:xfrm>
            <a:off x="1356360" y="3997643"/>
            <a:ext cx="6191250" cy="27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4A8F4-01B2-4E8F-A741-BFBA24B0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608965"/>
            <a:ext cx="10515600" cy="1325563"/>
          </a:xfrm>
        </p:spPr>
        <p:txBody>
          <a:bodyPr>
            <a:normAutofit/>
          </a:bodyPr>
          <a:lstStyle/>
          <a:p>
            <a:pPr marL="396875">
              <a:lnSpc>
                <a:spcPct val="10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Peran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UIN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Alauddin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Mengelola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Keberagaman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DAFE0-0547-4896-AB32-E8A38DD6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7" t="7666" r="23000"/>
          <a:stretch/>
        </p:blipFill>
        <p:spPr>
          <a:xfrm>
            <a:off x="721360" y="1924509"/>
            <a:ext cx="2651760" cy="31042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BC9FDB-F1EC-4901-B8EC-E577E2F40344}"/>
              </a:ext>
            </a:extLst>
          </p:cNvPr>
          <p:cNvSpPr/>
          <p:nvPr/>
        </p:nvSpPr>
        <p:spPr>
          <a:xfrm>
            <a:off x="3281680" y="2915327"/>
            <a:ext cx="2824480" cy="986113"/>
          </a:xfrm>
          <a:custGeom>
            <a:avLst/>
            <a:gdLst>
              <a:gd name="connsiteX0" fmla="*/ 0 w 2824480"/>
              <a:gd name="connsiteY0" fmla="*/ 986113 h 986113"/>
              <a:gd name="connsiteX1" fmla="*/ 50800 w 2824480"/>
              <a:gd name="connsiteY1" fmla="*/ 945473 h 986113"/>
              <a:gd name="connsiteX2" fmla="*/ 91440 w 2824480"/>
              <a:gd name="connsiteY2" fmla="*/ 904833 h 986113"/>
              <a:gd name="connsiteX3" fmla="*/ 142240 w 2824480"/>
              <a:gd name="connsiteY3" fmla="*/ 854033 h 986113"/>
              <a:gd name="connsiteX4" fmla="*/ 193040 w 2824480"/>
              <a:gd name="connsiteY4" fmla="*/ 793073 h 986113"/>
              <a:gd name="connsiteX5" fmla="*/ 264160 w 2824480"/>
              <a:gd name="connsiteY5" fmla="*/ 742273 h 986113"/>
              <a:gd name="connsiteX6" fmla="*/ 355600 w 2824480"/>
              <a:gd name="connsiteY6" fmla="*/ 671153 h 986113"/>
              <a:gd name="connsiteX7" fmla="*/ 436880 w 2824480"/>
              <a:gd name="connsiteY7" fmla="*/ 600033 h 986113"/>
              <a:gd name="connsiteX8" fmla="*/ 467360 w 2824480"/>
              <a:gd name="connsiteY8" fmla="*/ 579713 h 986113"/>
              <a:gd name="connsiteX9" fmla="*/ 497840 w 2824480"/>
              <a:gd name="connsiteY9" fmla="*/ 559393 h 986113"/>
              <a:gd name="connsiteX10" fmla="*/ 518160 w 2824480"/>
              <a:gd name="connsiteY10" fmla="*/ 528913 h 986113"/>
              <a:gd name="connsiteX11" fmla="*/ 589280 w 2824480"/>
              <a:gd name="connsiteY11" fmla="*/ 488273 h 986113"/>
              <a:gd name="connsiteX12" fmla="*/ 619760 w 2824480"/>
              <a:gd name="connsiteY12" fmla="*/ 457793 h 986113"/>
              <a:gd name="connsiteX13" fmla="*/ 680720 w 2824480"/>
              <a:gd name="connsiteY13" fmla="*/ 427313 h 986113"/>
              <a:gd name="connsiteX14" fmla="*/ 741680 w 2824480"/>
              <a:gd name="connsiteY14" fmla="*/ 386673 h 986113"/>
              <a:gd name="connsiteX15" fmla="*/ 833120 w 2824480"/>
              <a:gd name="connsiteY15" fmla="*/ 346033 h 986113"/>
              <a:gd name="connsiteX16" fmla="*/ 914400 w 2824480"/>
              <a:gd name="connsiteY16" fmla="*/ 356193 h 986113"/>
              <a:gd name="connsiteX17" fmla="*/ 944880 w 2824480"/>
              <a:gd name="connsiteY17" fmla="*/ 376513 h 986113"/>
              <a:gd name="connsiteX18" fmla="*/ 934720 w 2824480"/>
              <a:gd name="connsiteY18" fmla="*/ 539073 h 986113"/>
              <a:gd name="connsiteX19" fmla="*/ 924560 w 2824480"/>
              <a:gd name="connsiteY19" fmla="*/ 569553 h 986113"/>
              <a:gd name="connsiteX20" fmla="*/ 894080 w 2824480"/>
              <a:gd name="connsiteY20" fmla="*/ 600033 h 986113"/>
              <a:gd name="connsiteX21" fmla="*/ 904240 w 2824480"/>
              <a:gd name="connsiteY21" fmla="*/ 630513 h 986113"/>
              <a:gd name="connsiteX22" fmla="*/ 995680 w 2824480"/>
              <a:gd name="connsiteY22" fmla="*/ 610193 h 986113"/>
              <a:gd name="connsiteX23" fmla="*/ 1087120 w 2824480"/>
              <a:gd name="connsiteY23" fmla="*/ 549233 h 986113"/>
              <a:gd name="connsiteX24" fmla="*/ 1117600 w 2824480"/>
              <a:gd name="connsiteY24" fmla="*/ 528913 h 986113"/>
              <a:gd name="connsiteX25" fmla="*/ 1148080 w 2824480"/>
              <a:gd name="connsiteY25" fmla="*/ 508593 h 986113"/>
              <a:gd name="connsiteX26" fmla="*/ 1188720 w 2824480"/>
              <a:gd name="connsiteY26" fmla="*/ 488273 h 986113"/>
              <a:gd name="connsiteX27" fmla="*/ 1270000 w 2824480"/>
              <a:gd name="connsiteY27" fmla="*/ 457793 h 986113"/>
              <a:gd name="connsiteX28" fmla="*/ 1371600 w 2824480"/>
              <a:gd name="connsiteY28" fmla="*/ 406993 h 986113"/>
              <a:gd name="connsiteX29" fmla="*/ 1402080 w 2824480"/>
              <a:gd name="connsiteY29" fmla="*/ 376513 h 986113"/>
              <a:gd name="connsiteX30" fmla="*/ 1473200 w 2824480"/>
              <a:gd name="connsiteY30" fmla="*/ 346033 h 986113"/>
              <a:gd name="connsiteX31" fmla="*/ 1534160 w 2824480"/>
              <a:gd name="connsiteY31" fmla="*/ 295233 h 986113"/>
              <a:gd name="connsiteX32" fmla="*/ 1584960 w 2824480"/>
              <a:gd name="connsiteY32" fmla="*/ 285073 h 986113"/>
              <a:gd name="connsiteX33" fmla="*/ 1625600 w 2824480"/>
              <a:gd name="connsiteY33" fmla="*/ 264753 h 986113"/>
              <a:gd name="connsiteX34" fmla="*/ 1696720 w 2824480"/>
              <a:gd name="connsiteY34" fmla="*/ 244433 h 986113"/>
              <a:gd name="connsiteX35" fmla="*/ 1808480 w 2824480"/>
              <a:gd name="connsiteY35" fmla="*/ 193633 h 986113"/>
              <a:gd name="connsiteX36" fmla="*/ 1889760 w 2824480"/>
              <a:gd name="connsiteY36" fmla="*/ 173313 h 986113"/>
              <a:gd name="connsiteX37" fmla="*/ 1930400 w 2824480"/>
              <a:gd name="connsiteY37" fmla="*/ 163153 h 986113"/>
              <a:gd name="connsiteX38" fmla="*/ 1971040 w 2824480"/>
              <a:gd name="connsiteY38" fmla="*/ 142833 h 986113"/>
              <a:gd name="connsiteX39" fmla="*/ 2001520 w 2824480"/>
              <a:gd name="connsiteY39" fmla="*/ 132673 h 986113"/>
              <a:gd name="connsiteX40" fmla="*/ 2032000 w 2824480"/>
              <a:gd name="connsiteY40" fmla="*/ 112353 h 986113"/>
              <a:gd name="connsiteX41" fmla="*/ 2082800 w 2824480"/>
              <a:gd name="connsiteY41" fmla="*/ 102193 h 986113"/>
              <a:gd name="connsiteX42" fmla="*/ 2143760 w 2824480"/>
              <a:gd name="connsiteY42" fmla="*/ 81873 h 986113"/>
              <a:gd name="connsiteX43" fmla="*/ 2194560 w 2824480"/>
              <a:gd name="connsiteY43" fmla="*/ 61553 h 986113"/>
              <a:gd name="connsiteX44" fmla="*/ 2286000 w 2824480"/>
              <a:gd name="connsiteY44" fmla="*/ 51393 h 986113"/>
              <a:gd name="connsiteX45" fmla="*/ 2661920 w 2824480"/>
              <a:gd name="connsiteY45" fmla="*/ 20913 h 986113"/>
              <a:gd name="connsiteX46" fmla="*/ 2753360 w 2824480"/>
              <a:gd name="connsiteY46" fmla="*/ 10753 h 986113"/>
              <a:gd name="connsiteX47" fmla="*/ 2824480 w 2824480"/>
              <a:gd name="connsiteY47" fmla="*/ 593 h 98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24480" h="986113">
                <a:moveTo>
                  <a:pt x="0" y="986113"/>
                </a:moveTo>
                <a:cubicBezTo>
                  <a:pt x="16933" y="972566"/>
                  <a:pt x="36687" y="961938"/>
                  <a:pt x="50800" y="945473"/>
                </a:cubicBezTo>
                <a:cubicBezTo>
                  <a:pt x="94149" y="894899"/>
                  <a:pt x="20997" y="928314"/>
                  <a:pt x="91440" y="904833"/>
                </a:cubicBezTo>
                <a:cubicBezTo>
                  <a:pt x="145627" y="823553"/>
                  <a:pt x="74507" y="921766"/>
                  <a:pt x="142240" y="854033"/>
                </a:cubicBezTo>
                <a:cubicBezTo>
                  <a:pt x="222160" y="774113"/>
                  <a:pt x="93173" y="876295"/>
                  <a:pt x="193040" y="793073"/>
                </a:cubicBezTo>
                <a:cubicBezTo>
                  <a:pt x="267245" y="731236"/>
                  <a:pt x="172654" y="824628"/>
                  <a:pt x="264160" y="742273"/>
                </a:cubicBezTo>
                <a:cubicBezTo>
                  <a:pt x="344787" y="669709"/>
                  <a:pt x="293351" y="691903"/>
                  <a:pt x="355600" y="671153"/>
                </a:cubicBezTo>
                <a:cubicBezTo>
                  <a:pt x="389467" y="620353"/>
                  <a:pt x="365760" y="647446"/>
                  <a:pt x="436880" y="600033"/>
                </a:cubicBezTo>
                <a:lnTo>
                  <a:pt x="467360" y="579713"/>
                </a:lnTo>
                <a:lnTo>
                  <a:pt x="497840" y="559393"/>
                </a:lnTo>
                <a:cubicBezTo>
                  <a:pt x="504613" y="549233"/>
                  <a:pt x="509526" y="537547"/>
                  <a:pt x="518160" y="528913"/>
                </a:cubicBezTo>
                <a:cubicBezTo>
                  <a:pt x="542157" y="504916"/>
                  <a:pt x="561390" y="508195"/>
                  <a:pt x="589280" y="488273"/>
                </a:cubicBezTo>
                <a:cubicBezTo>
                  <a:pt x="600972" y="479922"/>
                  <a:pt x="608722" y="466991"/>
                  <a:pt x="619760" y="457793"/>
                </a:cubicBezTo>
                <a:cubicBezTo>
                  <a:pt x="673885" y="412689"/>
                  <a:pt x="625733" y="457861"/>
                  <a:pt x="680720" y="427313"/>
                </a:cubicBezTo>
                <a:cubicBezTo>
                  <a:pt x="702068" y="415453"/>
                  <a:pt x="718512" y="394396"/>
                  <a:pt x="741680" y="386673"/>
                </a:cubicBezTo>
                <a:cubicBezTo>
                  <a:pt x="814224" y="362492"/>
                  <a:pt x="784818" y="378234"/>
                  <a:pt x="833120" y="346033"/>
                </a:cubicBezTo>
                <a:cubicBezTo>
                  <a:pt x="860213" y="349420"/>
                  <a:pt x="888058" y="349009"/>
                  <a:pt x="914400" y="356193"/>
                </a:cubicBezTo>
                <a:cubicBezTo>
                  <a:pt x="926181" y="359406"/>
                  <a:pt x="943532" y="364377"/>
                  <a:pt x="944880" y="376513"/>
                </a:cubicBezTo>
                <a:cubicBezTo>
                  <a:pt x="950876" y="430473"/>
                  <a:pt x="940404" y="485079"/>
                  <a:pt x="934720" y="539073"/>
                </a:cubicBezTo>
                <a:cubicBezTo>
                  <a:pt x="933599" y="549724"/>
                  <a:pt x="930501" y="560642"/>
                  <a:pt x="924560" y="569553"/>
                </a:cubicBezTo>
                <a:cubicBezTo>
                  <a:pt x="916590" y="581508"/>
                  <a:pt x="904240" y="589873"/>
                  <a:pt x="894080" y="600033"/>
                </a:cubicBezTo>
                <a:cubicBezTo>
                  <a:pt x="897467" y="610193"/>
                  <a:pt x="894080" y="627126"/>
                  <a:pt x="904240" y="630513"/>
                </a:cubicBezTo>
                <a:cubicBezTo>
                  <a:pt x="909768" y="632356"/>
                  <a:pt x="985966" y="612621"/>
                  <a:pt x="995680" y="610193"/>
                </a:cubicBezTo>
                <a:lnTo>
                  <a:pt x="1087120" y="549233"/>
                </a:lnTo>
                <a:lnTo>
                  <a:pt x="1117600" y="528913"/>
                </a:lnTo>
                <a:cubicBezTo>
                  <a:pt x="1127760" y="522140"/>
                  <a:pt x="1137158" y="514054"/>
                  <a:pt x="1148080" y="508593"/>
                </a:cubicBezTo>
                <a:cubicBezTo>
                  <a:pt x="1161627" y="501820"/>
                  <a:pt x="1174799" y="494239"/>
                  <a:pt x="1188720" y="488273"/>
                </a:cubicBezTo>
                <a:cubicBezTo>
                  <a:pt x="1293534" y="443353"/>
                  <a:pt x="1112134" y="531464"/>
                  <a:pt x="1270000" y="457793"/>
                </a:cubicBezTo>
                <a:cubicBezTo>
                  <a:pt x="1304312" y="441781"/>
                  <a:pt x="1344826" y="433767"/>
                  <a:pt x="1371600" y="406993"/>
                </a:cubicBezTo>
                <a:cubicBezTo>
                  <a:pt x="1381760" y="396833"/>
                  <a:pt x="1390388" y="384864"/>
                  <a:pt x="1402080" y="376513"/>
                </a:cubicBezTo>
                <a:cubicBezTo>
                  <a:pt x="1424051" y="360820"/>
                  <a:pt x="1448326" y="354324"/>
                  <a:pt x="1473200" y="346033"/>
                </a:cubicBezTo>
                <a:cubicBezTo>
                  <a:pt x="1489012" y="330221"/>
                  <a:pt x="1511528" y="303720"/>
                  <a:pt x="1534160" y="295233"/>
                </a:cubicBezTo>
                <a:cubicBezTo>
                  <a:pt x="1550329" y="289170"/>
                  <a:pt x="1568027" y="288460"/>
                  <a:pt x="1584960" y="285073"/>
                </a:cubicBezTo>
                <a:cubicBezTo>
                  <a:pt x="1598507" y="278300"/>
                  <a:pt x="1611419" y="270071"/>
                  <a:pt x="1625600" y="264753"/>
                </a:cubicBezTo>
                <a:cubicBezTo>
                  <a:pt x="1669942" y="248125"/>
                  <a:pt x="1658122" y="261978"/>
                  <a:pt x="1696720" y="244433"/>
                </a:cubicBezTo>
                <a:cubicBezTo>
                  <a:pt x="1754464" y="218186"/>
                  <a:pt x="1760971" y="206590"/>
                  <a:pt x="1808480" y="193633"/>
                </a:cubicBezTo>
                <a:cubicBezTo>
                  <a:pt x="1835423" y="186285"/>
                  <a:pt x="1862667" y="180086"/>
                  <a:pt x="1889760" y="173313"/>
                </a:cubicBezTo>
                <a:cubicBezTo>
                  <a:pt x="1903307" y="169926"/>
                  <a:pt x="1917911" y="169398"/>
                  <a:pt x="1930400" y="163153"/>
                </a:cubicBezTo>
                <a:cubicBezTo>
                  <a:pt x="1943947" y="156380"/>
                  <a:pt x="1957119" y="148799"/>
                  <a:pt x="1971040" y="142833"/>
                </a:cubicBezTo>
                <a:cubicBezTo>
                  <a:pt x="1980884" y="138614"/>
                  <a:pt x="1991941" y="137462"/>
                  <a:pt x="2001520" y="132673"/>
                </a:cubicBezTo>
                <a:cubicBezTo>
                  <a:pt x="2012442" y="127212"/>
                  <a:pt x="2020567" y="116640"/>
                  <a:pt x="2032000" y="112353"/>
                </a:cubicBezTo>
                <a:cubicBezTo>
                  <a:pt x="2048169" y="106290"/>
                  <a:pt x="2066140" y="106737"/>
                  <a:pt x="2082800" y="102193"/>
                </a:cubicBezTo>
                <a:cubicBezTo>
                  <a:pt x="2103464" y="96557"/>
                  <a:pt x="2123873" y="89828"/>
                  <a:pt x="2143760" y="81873"/>
                </a:cubicBezTo>
                <a:cubicBezTo>
                  <a:pt x="2160693" y="75100"/>
                  <a:pt x="2176727" y="65374"/>
                  <a:pt x="2194560" y="61553"/>
                </a:cubicBezTo>
                <a:cubicBezTo>
                  <a:pt x="2224547" y="55127"/>
                  <a:pt x="2255520" y="54780"/>
                  <a:pt x="2286000" y="51393"/>
                </a:cubicBezTo>
                <a:cubicBezTo>
                  <a:pt x="2462618" y="7239"/>
                  <a:pt x="2339369" y="32035"/>
                  <a:pt x="2661920" y="20913"/>
                </a:cubicBezTo>
                <a:cubicBezTo>
                  <a:pt x="2692400" y="17526"/>
                  <a:pt x="2723110" y="15795"/>
                  <a:pt x="2753360" y="10753"/>
                </a:cubicBezTo>
                <a:cubicBezTo>
                  <a:pt x="2840023" y="-3691"/>
                  <a:pt x="2718320" y="593"/>
                  <a:pt x="2824480" y="593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856C2-F341-43CC-89A8-DB310906B53C}"/>
              </a:ext>
            </a:extLst>
          </p:cNvPr>
          <p:cNvSpPr txBox="1"/>
          <p:nvPr/>
        </p:nvSpPr>
        <p:spPr>
          <a:xfrm>
            <a:off x="6299200" y="2294891"/>
            <a:ext cx="480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Pancacita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Rektor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(MB yang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mengakar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Rumah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Beragama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Integrasi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Kurikulum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Penelitian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dan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Pengabdian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berbasis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Beragama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Pelatihan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ToT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Moderasi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Beragama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8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22123-567B-4EA3-8FB4-7867B348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" y="181668"/>
            <a:ext cx="4296410" cy="59866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25F143-4B28-441D-9407-2464D6047E75}"/>
              </a:ext>
            </a:extLst>
          </p:cNvPr>
          <p:cNvSpPr txBox="1">
            <a:spLocks/>
          </p:cNvSpPr>
          <p:nvPr/>
        </p:nvSpPr>
        <p:spPr>
          <a:xfrm rot="20952507">
            <a:off x="2936240" y="1928335"/>
            <a:ext cx="8529320" cy="300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a Bilarosa" pitchFamily="2" charset="0"/>
              </a:rPr>
              <a:t>Terima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a Bilarosa" pitchFamily="2" charset="0"/>
              </a:rPr>
              <a:t> </a:t>
            </a:r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a Bilarosa" pitchFamily="2" charset="0"/>
              </a:rPr>
              <a:t>kasih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rea Bilaro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Andrea Bilarosa</vt:lpstr>
      <vt:lpstr>Arial</vt:lpstr>
      <vt:lpstr>Calibri</vt:lpstr>
      <vt:lpstr>Calibri Light</vt:lpstr>
      <vt:lpstr>Gadugi</vt:lpstr>
      <vt:lpstr>Office Theme</vt:lpstr>
      <vt:lpstr>PowerPoint Presentation</vt:lpstr>
      <vt:lpstr>PowerPoint Presentation</vt:lpstr>
      <vt:lpstr>NEGARA Hadir  Mengelola Keberagaman Agama</vt:lpstr>
      <vt:lpstr>Tantangan Tatakelola Keberagaman Agama di Indonesia</vt:lpstr>
      <vt:lpstr>Peran UIN Alauddin Mengelola Keberagaman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MARLINA</dc:creator>
  <cp:lastModifiedBy>INNA MARLINA</cp:lastModifiedBy>
  <cp:revision>6</cp:revision>
  <dcterms:created xsi:type="dcterms:W3CDTF">2026-04-12T22:59:01Z</dcterms:created>
  <dcterms:modified xsi:type="dcterms:W3CDTF">2026-04-14T01:27:54Z</dcterms:modified>
</cp:coreProperties>
</file>