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5ECE1-8863-4B8D-B8C0-58A54D4F07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F64F0B-DEF2-4125-A8D5-583E7EA7D2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48D937-9583-4C9F-A06A-B6AED420B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CB09-0A30-4486-AB93-94B01D0D5466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9C412A-8B8B-4AD0-B001-6642FDCEC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BFC67-DB18-4A83-904C-A10F2038E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7AF3-B3DA-4954-9F4C-8A5AA9E7B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535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5F8B2-28D9-4CA6-848B-4B755C4C9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6C2EFD-3C17-48C0-AD8E-C3703885DD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F3524E-0887-4E83-8459-F65EDEEA8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CB09-0A30-4486-AB93-94B01D0D5466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23E727-44F1-4BAF-B11C-21C614843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75AA2D-BEA4-45D8-8086-51EA75865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7AF3-B3DA-4954-9F4C-8A5AA9E7B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838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35E1E4-01BC-4AF3-960D-8C7DA7C857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2A6DD0-E343-4C03-A5E8-F4E88B6397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47E851-339B-4264-8957-EC3E61443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CB09-0A30-4486-AB93-94B01D0D5466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C7F37E-606F-4C40-89A4-11CD9FDC1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B82B1-2A7D-4742-83CF-F429FC43B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7AF3-B3DA-4954-9F4C-8A5AA9E7B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769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AEFF1-BB5D-4AB9-B88F-CF4526412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B97A9-0CE0-4673-93C5-FC13B267F5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C1F72A-B05B-4CE4-822B-D1EEFB538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CB09-0A30-4486-AB93-94B01D0D5466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B84257-E45C-40BE-9536-06C7FDB82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5BF145-9EB3-41E7-B6B8-21DD88E9D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7AF3-B3DA-4954-9F4C-8A5AA9E7B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52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DA17F-443E-4BC5-A118-39BF87834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D469BD-0598-4D1E-81E4-FE6A4AE188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20CD9-8147-4A66-B24E-63117859B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CB09-0A30-4486-AB93-94B01D0D5466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8549F2-4AF8-4661-9E5C-9CEC7B144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195E3E-7D0D-4CB5-BEE7-761B7DE41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7AF3-B3DA-4954-9F4C-8A5AA9E7B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097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932ED-B98D-48F3-BD04-B6B85CE9F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0532D-1918-4F64-9EB9-4FF143BCB3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46A8DD-6026-47E8-8A7C-A057B5B1AC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0FEF28-D56F-4990-A062-D33873DAF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CB09-0A30-4486-AB93-94B01D0D5466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712808-E72E-4399-ADA9-121A3729F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39F612-2078-43F9-ABD5-9FE3E06AE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7AF3-B3DA-4954-9F4C-8A5AA9E7B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650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6DAEC-79CD-44F7-9880-EBC29BE80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13189C-24B8-4D2A-81BE-B6F81F8ADB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8DC9D4-F1A3-4FA1-B0BF-9F7E72D33A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206E42-DCEB-459C-A3E5-21F9A4371F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8D60AD-9539-478F-8A7A-1381E2A16C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FFB147-6ED9-4EE6-9D06-80D0F9870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CB09-0A30-4486-AB93-94B01D0D5466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E2E599-9C3D-4066-9B83-EDE466780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5ED2EB-3259-4374-8B97-9A548CE5E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7AF3-B3DA-4954-9F4C-8A5AA9E7B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981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A0F40-8408-441F-90C9-D63A7D35C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FD78BC-2B74-4CC9-9CCC-BFEAEF086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CB09-0A30-4486-AB93-94B01D0D5466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9153F5-A4D8-4853-8D36-AB831D2B1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64C031-A272-4AFD-A203-0E8F608B6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7AF3-B3DA-4954-9F4C-8A5AA9E7B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530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9FDBD4-0A49-4EB0-8F9E-E95BF9636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CB09-0A30-4486-AB93-94B01D0D5466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070DAE-6A9E-48A0-9EC1-A18B18666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3219AD-9E92-4941-9867-8EA05979B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7AF3-B3DA-4954-9F4C-8A5AA9E7B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258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6B770-AEFA-442E-8F6D-A1CC9709C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8DEAE-CD4E-4CB0-BC40-93B48FC14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D4D4F4-6F74-4660-9251-16D62F6268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965DBC-6C7A-483D-A7A3-DF61DF25A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CB09-0A30-4486-AB93-94B01D0D5466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68C726-EE4D-4ADE-893A-BBE1B4E36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13BC2E-4D05-4CF8-9914-FCDF8F52A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7AF3-B3DA-4954-9F4C-8A5AA9E7B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812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C9537-555B-427C-8EAC-82335DA9E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3BB299-D611-4C1A-A035-D2531EA77C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7CC833-E7FD-45DB-AD4D-5E2FC67C3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4155E4-4C69-49A3-BD7E-78CA651AE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CB09-0A30-4486-AB93-94B01D0D5466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A3EAB3-B089-4382-BC74-591544E7E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E68153-B429-4B6E-85C2-D0620A1CC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7AF3-B3DA-4954-9F4C-8A5AA9E7B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490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2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3CE3F6-747B-475F-9F4C-D94015701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9AA4AE-6755-4065-87DA-CA7E03C093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77220-6522-49B9-B065-052BFA7818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0CB09-0A30-4486-AB93-94B01D0D5466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12704E-645F-4B34-B4AF-D3887E266C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654868-F883-450C-94E0-5B306B6AF1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A7AF3-B3DA-4954-9F4C-8A5AA9E7B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457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2B16FD5-83B7-49BB-A1F0-85AB90727E4A}"/>
              </a:ext>
            </a:extLst>
          </p:cNvPr>
          <p:cNvSpPr txBox="1"/>
          <p:nvPr/>
        </p:nvSpPr>
        <p:spPr>
          <a:xfrm>
            <a:off x="868680" y="566737"/>
            <a:ext cx="10454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dugi" panose="020B0502040204020203" pitchFamily="34" charset="0"/>
                <a:ea typeface="Gadugi" panose="020B0502040204020203" pitchFamily="34" charset="0"/>
              </a:rPr>
              <a:t>Managing Religious Diversity in the Global Era: Lessons from Indonesia.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4B3B77-08CB-4BDC-B2B9-48427645D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3571" y="2311591"/>
            <a:ext cx="7081520" cy="43979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4CE951-8C15-49A6-8914-FCC432413C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6081" y="2310142"/>
            <a:ext cx="7556500" cy="27807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E702D5-7D53-4532-BD43-EC922473413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86714" b="11311"/>
          <a:stretch/>
        </p:blipFill>
        <p:spPr>
          <a:xfrm>
            <a:off x="1523896" y="2464811"/>
            <a:ext cx="940634" cy="964189"/>
          </a:xfrm>
          <a:prstGeom prst="rect">
            <a:avLst/>
          </a:prstGeom>
          <a:ln w="3175"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949C03-D5E3-40F7-87E4-99A7C61582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9332" y="2464811"/>
            <a:ext cx="748664" cy="96418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492DB78-9524-4996-8D5C-03B45A0A7E36}"/>
              </a:ext>
            </a:extLst>
          </p:cNvPr>
          <p:cNvSpPr txBox="1"/>
          <p:nvPr/>
        </p:nvSpPr>
        <p:spPr>
          <a:xfrm>
            <a:off x="1190373" y="5090934"/>
            <a:ext cx="26379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adugi" panose="020B0502040204020203" pitchFamily="34" charset="0"/>
                <a:ea typeface="Gadugi" panose="020B0502040204020203" pitchFamily="34" charset="0"/>
              </a:rPr>
              <a:t>Prof. Dr. </a:t>
            </a:r>
          </a:p>
          <a:p>
            <a:r>
              <a:rPr lang="en-US" sz="2000" b="1" dirty="0">
                <a:latin typeface="Gadugi" panose="020B0502040204020203" pitchFamily="34" charset="0"/>
                <a:ea typeface="Gadugi" panose="020B0502040204020203" pitchFamily="34" charset="0"/>
              </a:rPr>
              <a:t>Muhsin </a:t>
            </a:r>
            <a:r>
              <a:rPr lang="en-US" sz="2000" b="1" dirty="0" err="1">
                <a:latin typeface="Gadugi" panose="020B0502040204020203" pitchFamily="34" charset="0"/>
                <a:ea typeface="Gadugi" panose="020B0502040204020203" pitchFamily="34" charset="0"/>
              </a:rPr>
              <a:t>Mahfudz</a:t>
            </a:r>
            <a:r>
              <a:rPr lang="en-US" sz="2000" b="1" dirty="0">
                <a:latin typeface="Gadugi" panose="020B0502040204020203" pitchFamily="34" charset="0"/>
                <a:ea typeface="Gadugi" panose="020B0502040204020203" pitchFamily="34" charset="0"/>
              </a:rPr>
              <a:t>, </a:t>
            </a:r>
          </a:p>
          <a:p>
            <a:r>
              <a:rPr lang="en-US" dirty="0" err="1">
                <a:latin typeface="Gadugi" panose="020B0502040204020203" pitchFamily="34" charset="0"/>
                <a:ea typeface="Gadugi" panose="020B0502040204020203" pitchFamily="34" charset="0"/>
              </a:rPr>
              <a:t>M.Th.I</a:t>
            </a:r>
            <a:endParaRPr lang="en-US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endParaRPr lang="en-US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r>
              <a:rPr lang="en-US" sz="1600" dirty="0">
                <a:latin typeface="Gadugi" panose="020B0502040204020203" pitchFamily="34" charset="0"/>
                <a:ea typeface="Gadugi" panose="020B0502040204020203" pitchFamily="34" charset="0"/>
              </a:rPr>
              <a:t>UIN </a:t>
            </a:r>
            <a:r>
              <a:rPr lang="en-US" sz="1600" dirty="0" err="1">
                <a:latin typeface="Gadugi" panose="020B0502040204020203" pitchFamily="34" charset="0"/>
                <a:ea typeface="Gadugi" panose="020B0502040204020203" pitchFamily="34" charset="0"/>
              </a:rPr>
              <a:t>Alauddin</a:t>
            </a:r>
            <a:r>
              <a:rPr lang="en-US" sz="1600" dirty="0">
                <a:latin typeface="Gadugi" panose="020B0502040204020203" pitchFamily="34" charset="0"/>
                <a:ea typeface="Gadugi" panose="020B0502040204020203" pitchFamily="34" charset="0"/>
              </a:rPr>
              <a:t> Makassar</a:t>
            </a:r>
          </a:p>
        </p:txBody>
      </p:sp>
    </p:spTree>
    <p:extLst>
      <p:ext uri="{BB962C8B-B14F-4D97-AF65-F5344CB8AC3E}">
        <p14:creationId xmlns:p14="http://schemas.microsoft.com/office/powerpoint/2010/main" val="2726996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DA8E3A-AA1C-4BEA-AF90-3D14B89331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92" b="95279" l="4167" r="93519">
                        <a14:foregroundMark x1="4167" y1="22318" x2="5093" y2="36910"/>
                        <a14:foregroundMark x1="8796" y1="8155" x2="7407" y2="12876"/>
                        <a14:foregroundMark x1="7870" y1="4292" x2="7870" y2="9013"/>
                        <a14:foregroundMark x1="93981" y1="15451" x2="93981" y2="39914"/>
                        <a14:foregroundMark x1="86111" y1="77682" x2="79167" y2="81116"/>
                        <a14:foregroundMark x1="86574" y1="72532" x2="86111" y2="76824"/>
                        <a14:foregroundMark x1="59722" y1="89270" x2="36111" y2="93991"/>
                        <a14:foregroundMark x1="36111" y1="93991" x2="36111" y2="93991"/>
                        <a14:foregroundMark x1="58333" y1="92704" x2="59722" y2="95279"/>
                        <a14:foregroundMark x1="72222" y1="85837" x2="65278" y2="88841"/>
                        <a14:foregroundMark x1="32870" y1="87983" x2="24537" y2="85408"/>
                        <a14:foregroundMark x1="12963" y1="75966" x2="21296" y2="81974"/>
                        <a14:foregroundMark x1="37963" y1="61373" x2="50926" y2="74249"/>
                        <a14:foregroundMark x1="59259" y1="39914" x2="62500" y2="54506"/>
                        <a14:foregroundMark x1="60185" y1="37768" x2="43056" y2="43348"/>
                        <a14:foregroundMark x1="41667" y1="56223" x2="50000" y2="68240"/>
                        <a14:foregroundMark x1="12963" y1="72961" x2="13889" y2="7768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55299" y="1662589"/>
            <a:ext cx="3275062" cy="35328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CE95A1-319E-4B56-B659-15B294CF7047}"/>
              </a:ext>
            </a:extLst>
          </p:cNvPr>
          <p:cNvSpPr txBox="1"/>
          <p:nvPr/>
        </p:nvSpPr>
        <p:spPr>
          <a:xfrm>
            <a:off x="892041" y="762000"/>
            <a:ext cx="8676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dugi" panose="020B0502040204020203" pitchFamily="34" charset="0"/>
                <a:ea typeface="Gadugi" panose="020B0502040204020203" pitchFamily="34" charset="0"/>
              </a:rPr>
              <a:t>INDONESIA, </a:t>
            </a:r>
            <a:r>
              <a:rPr lang="en-US" sz="3600" b="1" dirty="0">
                <a:latin typeface="Gadugi" panose="020B0502040204020203" pitchFamily="34" charset="0"/>
                <a:ea typeface="Gadugi" panose="020B0502040204020203" pitchFamily="34" charset="0"/>
              </a:rPr>
              <a:t>Destiny of diversity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08D084-E299-4BC3-B424-048C016731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0222" b="18148"/>
          <a:stretch/>
        </p:blipFill>
        <p:spPr>
          <a:xfrm>
            <a:off x="1170940" y="3702809"/>
            <a:ext cx="4843780" cy="29852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A107815-869B-44DE-AF77-D6051E931BAE}"/>
              </a:ext>
            </a:extLst>
          </p:cNvPr>
          <p:cNvSpPr txBox="1"/>
          <p:nvPr/>
        </p:nvSpPr>
        <p:spPr>
          <a:xfrm>
            <a:off x="6167120" y="2702560"/>
            <a:ext cx="54635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Bhinneka</a:t>
            </a:r>
            <a:r>
              <a:rPr lang="en-US" sz="2400" dirty="0"/>
              <a:t> Tunggal </a:t>
            </a:r>
            <a:r>
              <a:rPr lang="en-US" sz="2400" dirty="0" err="1"/>
              <a:t>Ika</a:t>
            </a:r>
            <a:r>
              <a:rPr lang="en-US" sz="2400" dirty="0"/>
              <a:t> (</a:t>
            </a:r>
            <a:r>
              <a:rPr lang="en-US" sz="2000" i="1" dirty="0"/>
              <a:t>Unity in Diversity</a:t>
            </a:r>
            <a:r>
              <a:rPr lang="en-US" sz="24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Sila</a:t>
            </a:r>
            <a:r>
              <a:rPr lang="en-US" sz="2400" dirty="0"/>
              <a:t> </a:t>
            </a:r>
            <a:r>
              <a:rPr lang="en-US" sz="2400" dirty="0" err="1"/>
              <a:t>Pertama</a:t>
            </a:r>
            <a:r>
              <a:rPr lang="en-US" sz="2400" dirty="0"/>
              <a:t>: </a:t>
            </a:r>
            <a:r>
              <a:rPr lang="en-US" sz="2400" dirty="0" err="1"/>
              <a:t>Ketuhanan</a:t>
            </a:r>
            <a:r>
              <a:rPr lang="en-US" sz="2400" dirty="0"/>
              <a:t> Yang </a:t>
            </a:r>
            <a:r>
              <a:rPr lang="en-US" sz="2400" dirty="0" err="1"/>
              <a:t>Maha</a:t>
            </a:r>
            <a:r>
              <a:rPr lang="en-US" sz="2400" dirty="0"/>
              <a:t> </a:t>
            </a:r>
            <a:r>
              <a:rPr lang="en-US" sz="2400" dirty="0" err="1"/>
              <a:t>Esa</a:t>
            </a:r>
            <a:r>
              <a:rPr lang="en-US" sz="2400" dirty="0"/>
              <a:t> (</a:t>
            </a:r>
            <a:r>
              <a:rPr lang="en-US" sz="2000" i="1" dirty="0">
                <a:latin typeface="Gadugi" panose="020B0502040204020203" pitchFamily="34" charset="0"/>
                <a:ea typeface="Gadugi" panose="020B0502040204020203" pitchFamily="34" charset="0"/>
              </a:rPr>
              <a:t>Belief in the one and only God</a:t>
            </a:r>
            <a:r>
              <a:rPr lang="en-US" sz="2400" dirty="0"/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C5D09F-0B33-4242-9CF1-7FC396CD81A2}"/>
              </a:ext>
            </a:extLst>
          </p:cNvPr>
          <p:cNvSpPr txBox="1"/>
          <p:nvPr/>
        </p:nvSpPr>
        <p:spPr>
          <a:xfrm>
            <a:off x="5811522" y="4872245"/>
            <a:ext cx="5699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Islam</a:t>
            </a:r>
            <a:r>
              <a:rPr lang="sv-SE" dirty="0"/>
              <a:t>: 87,2%), </a:t>
            </a:r>
            <a:r>
              <a:rPr lang="sv-SE" b="1" dirty="0"/>
              <a:t>Chirtianity</a:t>
            </a:r>
            <a:r>
              <a:rPr lang="sv-SE" dirty="0"/>
              <a:t> 6,9%, </a:t>
            </a:r>
            <a:r>
              <a:rPr lang="sv-SE" b="1" dirty="0"/>
              <a:t>Catholic</a:t>
            </a:r>
            <a:r>
              <a:rPr lang="sv-SE" dirty="0"/>
              <a:t> 2,9%, </a:t>
            </a:r>
            <a:r>
              <a:rPr lang="sv-SE" b="1" dirty="0"/>
              <a:t>Hinduism</a:t>
            </a:r>
            <a:r>
              <a:rPr lang="sv-SE" dirty="0"/>
              <a:t> 1,7%), </a:t>
            </a:r>
            <a:r>
              <a:rPr lang="sv-SE" b="1" dirty="0"/>
              <a:t>Buddhism</a:t>
            </a:r>
            <a:r>
              <a:rPr lang="sv-SE" dirty="0"/>
              <a:t> 0,7%, </a:t>
            </a:r>
            <a:r>
              <a:rPr lang="sv-SE" b="1" dirty="0"/>
              <a:t>Confucianism</a:t>
            </a:r>
            <a:r>
              <a:rPr lang="sv-SE" dirty="0"/>
              <a:t> 0,05% - (</a:t>
            </a:r>
            <a:r>
              <a:rPr lang="sv-SE" sz="1600" dirty="0"/>
              <a:t>BPS, 2024</a:t>
            </a:r>
            <a:r>
              <a:rPr lang="sv-SE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227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6542D-0AE2-4001-BFA0-2797B99E5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3460" y="690245"/>
            <a:ext cx="8049260" cy="1325563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dugi" panose="020B0502040204020203" pitchFamily="34" charset="0"/>
                <a:ea typeface="Gadugi" panose="020B0502040204020203" pitchFamily="34" charset="0"/>
              </a:rPr>
              <a:t>The state's involvement in governing religious diversity.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68A458-D227-4262-82F5-E9A6D5FB75B5}"/>
              </a:ext>
            </a:extLst>
          </p:cNvPr>
          <p:cNvSpPr txBox="1"/>
          <p:nvPr/>
        </p:nvSpPr>
        <p:spPr>
          <a:xfrm>
            <a:off x="5038090" y="2489352"/>
            <a:ext cx="61468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UUD 1945, Chapter 29: he State guarantees the freedom of every resident to profess his/her own religion and to worship according to his/her religion and belief</a:t>
            </a:r>
            <a:r>
              <a:rPr lang="en-US" i="1" dirty="0"/>
              <a:t>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Presidential Regulation Number 58 of 2023 on the Strengthening of Religious Moderation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Joint Ministerial Regulation (SKB) of the Minister of Religious Affairs and the Minister of Home Affairs Numbers 8 and 9 of 2006, concerning the Establishment of Houses of Worship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Minister of Religious Affairs' policies on spirituality-based moderation, the strengthening of moderation houses, and </a:t>
            </a:r>
            <a:r>
              <a:rPr lang="en-US" dirty="0" err="1"/>
              <a:t>ecotheology</a:t>
            </a:r>
            <a:endParaRPr lang="en-US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B1ADAC-DAD4-458F-9B78-8EF4628495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85" r="8857"/>
          <a:stretch/>
        </p:blipFill>
        <p:spPr>
          <a:xfrm rot="946599">
            <a:off x="382959" y="2567249"/>
            <a:ext cx="4533719" cy="34451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70204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E5269-5937-4A86-9E70-AF469AA5B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531525"/>
            <a:ext cx="9037320" cy="1325563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dugi" panose="020B0502040204020203" pitchFamily="34" charset="0"/>
                <a:ea typeface="Gadugi" panose="020B0502040204020203" pitchFamily="34" charset="0"/>
              </a:rPr>
              <a:t>Challenges of religious diversity governance: The Indonesian case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9CA445-510D-43DE-B152-1825933E0E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90111">
            <a:off x="-674179" y="1868797"/>
            <a:ext cx="5323840" cy="39630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A6A8A7-1AFA-4505-B13D-88F55E9509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1154" y="3349186"/>
            <a:ext cx="4000691" cy="2815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36C55F-25E1-46F6-8027-5423C47C7CD6}"/>
              </a:ext>
            </a:extLst>
          </p:cNvPr>
          <p:cNvSpPr txBox="1"/>
          <p:nvPr/>
        </p:nvSpPr>
        <p:spPr>
          <a:xfrm>
            <a:off x="5667120" y="2001718"/>
            <a:ext cx="58848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Gadugi" panose="020B0502040204020203" pitchFamily="34" charset="0"/>
                <a:ea typeface="Gadugi" panose="020B0502040204020203" pitchFamily="34" charset="0"/>
              </a:rPr>
              <a:t>Challenges within the digital sphere</a:t>
            </a:r>
          </a:p>
          <a:p>
            <a:pPr marL="569913" indent="-285750">
              <a:buFontTx/>
              <a:buChar char="-"/>
            </a:pPr>
            <a:r>
              <a:rPr lang="en-US" dirty="0"/>
              <a:t>2020-2023: 12 cases; 64,7% (internally Islam), 17,6% (Christianity), 13,7% (Catholic) </a:t>
            </a:r>
            <a:r>
              <a:rPr lang="en-US" sz="1600" dirty="0"/>
              <a:t>(</a:t>
            </a:r>
            <a:r>
              <a:rPr lang="en-US" sz="1600" dirty="0" err="1"/>
              <a:t>Ellina</a:t>
            </a:r>
            <a:r>
              <a:rPr lang="en-US" sz="1600" dirty="0"/>
              <a:t> </a:t>
            </a:r>
            <a:r>
              <a:rPr lang="en-US" sz="1600" dirty="0" err="1"/>
              <a:t>Dewi</a:t>
            </a:r>
            <a:r>
              <a:rPr lang="en-US" sz="1600" dirty="0"/>
              <a:t>, </a:t>
            </a:r>
            <a:r>
              <a:rPr lang="en-US" sz="1600" i="1" dirty="0"/>
              <a:t>Innovative, </a:t>
            </a:r>
            <a:r>
              <a:rPr lang="en-US" sz="1600" dirty="0"/>
              <a:t>3.6 (2023)</a:t>
            </a:r>
            <a:endParaRPr lang="en-US" dirty="0"/>
          </a:p>
          <a:p>
            <a:pPr marL="569913" indent="-285750">
              <a:buFontTx/>
              <a:buChar char="-"/>
            </a:pPr>
            <a:r>
              <a:rPr lang="en-US" dirty="0"/>
              <a:t>56% Gen-Z Intolerance toward different religious groups through social media platforms (</a:t>
            </a:r>
            <a:r>
              <a:rPr lang="en-US" sz="1600" dirty="0"/>
              <a:t>PPIM, 2024</a:t>
            </a:r>
            <a:r>
              <a:rPr lang="en-US" dirty="0"/>
              <a:t>)</a:t>
            </a:r>
          </a:p>
          <a:p>
            <a:pPr marL="284163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Gadugi" panose="020B0502040204020203" pitchFamily="34" charset="0"/>
                <a:ea typeface="Gadugi" panose="020B0502040204020203" pitchFamily="34" charset="0"/>
              </a:rPr>
              <a:t>Religious Ideology</a:t>
            </a:r>
          </a:p>
          <a:p>
            <a:pPr marL="284163"/>
            <a:r>
              <a:rPr lang="en-US" dirty="0"/>
              <a:t>Violations of freedom of religion and belief (KBB) 2024-2025: 32 cases by intolerant organizations (</a:t>
            </a:r>
            <a:r>
              <a:rPr lang="en-US" dirty="0" err="1"/>
              <a:t>KontraS</a:t>
            </a:r>
            <a:r>
              <a:rPr lang="en-US" dirty="0"/>
              <a:t>, 2025)</a:t>
            </a:r>
          </a:p>
          <a:p>
            <a:pPr marL="284163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Gadugi" panose="020B0502040204020203" pitchFamily="34" charset="0"/>
                <a:ea typeface="Gadugi" panose="020B0502040204020203" pitchFamily="34" charset="0"/>
              </a:rPr>
              <a:t>Low sense of national commitment</a:t>
            </a:r>
          </a:p>
          <a:p>
            <a:pPr marL="284163"/>
            <a:r>
              <a:rPr lang="en-US" dirty="0"/>
              <a:t>A study involving 171 high schools in Jakarta and Bandung reveals that students are exposed to radicalism, showing support for terrorism and the replacement of the Pancasila. (</a:t>
            </a:r>
            <a:r>
              <a:rPr lang="en-US" dirty="0" err="1"/>
              <a:t>Setara</a:t>
            </a:r>
            <a:r>
              <a:rPr lang="en-US" dirty="0"/>
              <a:t>, 2022)</a:t>
            </a:r>
          </a:p>
        </p:txBody>
      </p:sp>
    </p:spTree>
    <p:extLst>
      <p:ext uri="{BB962C8B-B14F-4D97-AF65-F5344CB8AC3E}">
        <p14:creationId xmlns:p14="http://schemas.microsoft.com/office/powerpoint/2010/main" val="1708221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918E6B6-F61D-4D8F-9A03-DF0975872D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2534"/>
          <a:stretch/>
        </p:blipFill>
        <p:spPr>
          <a:xfrm>
            <a:off x="1356360" y="3997643"/>
            <a:ext cx="6191250" cy="2707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D4A8F4-01B2-4E8F-A741-BFBA24B0C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400" y="608965"/>
            <a:ext cx="10515600" cy="1325563"/>
          </a:xfrm>
        </p:spPr>
        <p:txBody>
          <a:bodyPr>
            <a:normAutofit/>
          </a:bodyPr>
          <a:lstStyle/>
          <a:p>
            <a:pPr marL="396875">
              <a:lnSpc>
                <a:spcPct val="100000"/>
              </a:lnSpc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dugi" panose="020B0502040204020203" pitchFamily="34" charset="0"/>
                <a:ea typeface="Gadugi" panose="020B0502040204020203" pitchFamily="34" charset="0"/>
              </a:rPr>
              <a:t>Peran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dugi" panose="020B0502040204020203" pitchFamily="34" charset="0"/>
                <a:ea typeface="Gadugi" panose="020B0502040204020203" pitchFamily="34" charset="0"/>
              </a:rPr>
              <a:t> UIN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dugi" panose="020B0502040204020203" pitchFamily="34" charset="0"/>
                <a:ea typeface="Gadugi" panose="020B0502040204020203" pitchFamily="34" charset="0"/>
              </a:rPr>
              <a:t>Alauddin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dugi" panose="020B0502040204020203" pitchFamily="34" charset="0"/>
                <a:ea typeface="Gadugi" panose="020B0502040204020203" pitchFamily="34" charset="0"/>
              </a:rPr>
            </a:b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dugi" panose="020B0502040204020203" pitchFamily="34" charset="0"/>
                <a:ea typeface="Gadugi" panose="020B0502040204020203" pitchFamily="34" charset="0"/>
              </a:rPr>
              <a:t>Mengelola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dugi" panose="020B0502040204020203" pitchFamily="34" charset="0"/>
                <a:ea typeface="Gadugi" panose="020B0502040204020203" pitchFamily="34" charset="0"/>
              </a:rPr>
              <a:t>Keberagaman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CDAFE0-0547-4896-AB32-E8A38DD691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167" t="7666" r="23000"/>
          <a:stretch/>
        </p:blipFill>
        <p:spPr>
          <a:xfrm>
            <a:off x="721360" y="1924509"/>
            <a:ext cx="2651760" cy="3104224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4BC9FDB-F1EC-4901-B8EC-E577E2F40344}"/>
              </a:ext>
            </a:extLst>
          </p:cNvPr>
          <p:cNvSpPr/>
          <p:nvPr/>
        </p:nvSpPr>
        <p:spPr>
          <a:xfrm>
            <a:off x="3281680" y="2915327"/>
            <a:ext cx="2824480" cy="986113"/>
          </a:xfrm>
          <a:custGeom>
            <a:avLst/>
            <a:gdLst>
              <a:gd name="connsiteX0" fmla="*/ 0 w 2824480"/>
              <a:gd name="connsiteY0" fmla="*/ 986113 h 986113"/>
              <a:gd name="connsiteX1" fmla="*/ 50800 w 2824480"/>
              <a:gd name="connsiteY1" fmla="*/ 945473 h 986113"/>
              <a:gd name="connsiteX2" fmla="*/ 91440 w 2824480"/>
              <a:gd name="connsiteY2" fmla="*/ 904833 h 986113"/>
              <a:gd name="connsiteX3" fmla="*/ 142240 w 2824480"/>
              <a:gd name="connsiteY3" fmla="*/ 854033 h 986113"/>
              <a:gd name="connsiteX4" fmla="*/ 193040 w 2824480"/>
              <a:gd name="connsiteY4" fmla="*/ 793073 h 986113"/>
              <a:gd name="connsiteX5" fmla="*/ 264160 w 2824480"/>
              <a:gd name="connsiteY5" fmla="*/ 742273 h 986113"/>
              <a:gd name="connsiteX6" fmla="*/ 355600 w 2824480"/>
              <a:gd name="connsiteY6" fmla="*/ 671153 h 986113"/>
              <a:gd name="connsiteX7" fmla="*/ 436880 w 2824480"/>
              <a:gd name="connsiteY7" fmla="*/ 600033 h 986113"/>
              <a:gd name="connsiteX8" fmla="*/ 467360 w 2824480"/>
              <a:gd name="connsiteY8" fmla="*/ 579713 h 986113"/>
              <a:gd name="connsiteX9" fmla="*/ 497840 w 2824480"/>
              <a:gd name="connsiteY9" fmla="*/ 559393 h 986113"/>
              <a:gd name="connsiteX10" fmla="*/ 518160 w 2824480"/>
              <a:gd name="connsiteY10" fmla="*/ 528913 h 986113"/>
              <a:gd name="connsiteX11" fmla="*/ 589280 w 2824480"/>
              <a:gd name="connsiteY11" fmla="*/ 488273 h 986113"/>
              <a:gd name="connsiteX12" fmla="*/ 619760 w 2824480"/>
              <a:gd name="connsiteY12" fmla="*/ 457793 h 986113"/>
              <a:gd name="connsiteX13" fmla="*/ 680720 w 2824480"/>
              <a:gd name="connsiteY13" fmla="*/ 427313 h 986113"/>
              <a:gd name="connsiteX14" fmla="*/ 741680 w 2824480"/>
              <a:gd name="connsiteY14" fmla="*/ 386673 h 986113"/>
              <a:gd name="connsiteX15" fmla="*/ 833120 w 2824480"/>
              <a:gd name="connsiteY15" fmla="*/ 346033 h 986113"/>
              <a:gd name="connsiteX16" fmla="*/ 914400 w 2824480"/>
              <a:gd name="connsiteY16" fmla="*/ 356193 h 986113"/>
              <a:gd name="connsiteX17" fmla="*/ 944880 w 2824480"/>
              <a:gd name="connsiteY17" fmla="*/ 376513 h 986113"/>
              <a:gd name="connsiteX18" fmla="*/ 934720 w 2824480"/>
              <a:gd name="connsiteY18" fmla="*/ 539073 h 986113"/>
              <a:gd name="connsiteX19" fmla="*/ 924560 w 2824480"/>
              <a:gd name="connsiteY19" fmla="*/ 569553 h 986113"/>
              <a:gd name="connsiteX20" fmla="*/ 894080 w 2824480"/>
              <a:gd name="connsiteY20" fmla="*/ 600033 h 986113"/>
              <a:gd name="connsiteX21" fmla="*/ 904240 w 2824480"/>
              <a:gd name="connsiteY21" fmla="*/ 630513 h 986113"/>
              <a:gd name="connsiteX22" fmla="*/ 995680 w 2824480"/>
              <a:gd name="connsiteY22" fmla="*/ 610193 h 986113"/>
              <a:gd name="connsiteX23" fmla="*/ 1087120 w 2824480"/>
              <a:gd name="connsiteY23" fmla="*/ 549233 h 986113"/>
              <a:gd name="connsiteX24" fmla="*/ 1117600 w 2824480"/>
              <a:gd name="connsiteY24" fmla="*/ 528913 h 986113"/>
              <a:gd name="connsiteX25" fmla="*/ 1148080 w 2824480"/>
              <a:gd name="connsiteY25" fmla="*/ 508593 h 986113"/>
              <a:gd name="connsiteX26" fmla="*/ 1188720 w 2824480"/>
              <a:gd name="connsiteY26" fmla="*/ 488273 h 986113"/>
              <a:gd name="connsiteX27" fmla="*/ 1270000 w 2824480"/>
              <a:gd name="connsiteY27" fmla="*/ 457793 h 986113"/>
              <a:gd name="connsiteX28" fmla="*/ 1371600 w 2824480"/>
              <a:gd name="connsiteY28" fmla="*/ 406993 h 986113"/>
              <a:gd name="connsiteX29" fmla="*/ 1402080 w 2824480"/>
              <a:gd name="connsiteY29" fmla="*/ 376513 h 986113"/>
              <a:gd name="connsiteX30" fmla="*/ 1473200 w 2824480"/>
              <a:gd name="connsiteY30" fmla="*/ 346033 h 986113"/>
              <a:gd name="connsiteX31" fmla="*/ 1534160 w 2824480"/>
              <a:gd name="connsiteY31" fmla="*/ 295233 h 986113"/>
              <a:gd name="connsiteX32" fmla="*/ 1584960 w 2824480"/>
              <a:gd name="connsiteY32" fmla="*/ 285073 h 986113"/>
              <a:gd name="connsiteX33" fmla="*/ 1625600 w 2824480"/>
              <a:gd name="connsiteY33" fmla="*/ 264753 h 986113"/>
              <a:gd name="connsiteX34" fmla="*/ 1696720 w 2824480"/>
              <a:gd name="connsiteY34" fmla="*/ 244433 h 986113"/>
              <a:gd name="connsiteX35" fmla="*/ 1808480 w 2824480"/>
              <a:gd name="connsiteY35" fmla="*/ 193633 h 986113"/>
              <a:gd name="connsiteX36" fmla="*/ 1889760 w 2824480"/>
              <a:gd name="connsiteY36" fmla="*/ 173313 h 986113"/>
              <a:gd name="connsiteX37" fmla="*/ 1930400 w 2824480"/>
              <a:gd name="connsiteY37" fmla="*/ 163153 h 986113"/>
              <a:gd name="connsiteX38" fmla="*/ 1971040 w 2824480"/>
              <a:gd name="connsiteY38" fmla="*/ 142833 h 986113"/>
              <a:gd name="connsiteX39" fmla="*/ 2001520 w 2824480"/>
              <a:gd name="connsiteY39" fmla="*/ 132673 h 986113"/>
              <a:gd name="connsiteX40" fmla="*/ 2032000 w 2824480"/>
              <a:gd name="connsiteY40" fmla="*/ 112353 h 986113"/>
              <a:gd name="connsiteX41" fmla="*/ 2082800 w 2824480"/>
              <a:gd name="connsiteY41" fmla="*/ 102193 h 986113"/>
              <a:gd name="connsiteX42" fmla="*/ 2143760 w 2824480"/>
              <a:gd name="connsiteY42" fmla="*/ 81873 h 986113"/>
              <a:gd name="connsiteX43" fmla="*/ 2194560 w 2824480"/>
              <a:gd name="connsiteY43" fmla="*/ 61553 h 986113"/>
              <a:gd name="connsiteX44" fmla="*/ 2286000 w 2824480"/>
              <a:gd name="connsiteY44" fmla="*/ 51393 h 986113"/>
              <a:gd name="connsiteX45" fmla="*/ 2661920 w 2824480"/>
              <a:gd name="connsiteY45" fmla="*/ 20913 h 986113"/>
              <a:gd name="connsiteX46" fmla="*/ 2753360 w 2824480"/>
              <a:gd name="connsiteY46" fmla="*/ 10753 h 986113"/>
              <a:gd name="connsiteX47" fmla="*/ 2824480 w 2824480"/>
              <a:gd name="connsiteY47" fmla="*/ 593 h 986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824480" h="986113">
                <a:moveTo>
                  <a:pt x="0" y="986113"/>
                </a:moveTo>
                <a:cubicBezTo>
                  <a:pt x="16933" y="972566"/>
                  <a:pt x="36687" y="961938"/>
                  <a:pt x="50800" y="945473"/>
                </a:cubicBezTo>
                <a:cubicBezTo>
                  <a:pt x="94149" y="894899"/>
                  <a:pt x="20997" y="928314"/>
                  <a:pt x="91440" y="904833"/>
                </a:cubicBezTo>
                <a:cubicBezTo>
                  <a:pt x="145627" y="823553"/>
                  <a:pt x="74507" y="921766"/>
                  <a:pt x="142240" y="854033"/>
                </a:cubicBezTo>
                <a:cubicBezTo>
                  <a:pt x="222160" y="774113"/>
                  <a:pt x="93173" y="876295"/>
                  <a:pt x="193040" y="793073"/>
                </a:cubicBezTo>
                <a:cubicBezTo>
                  <a:pt x="267245" y="731236"/>
                  <a:pt x="172654" y="824628"/>
                  <a:pt x="264160" y="742273"/>
                </a:cubicBezTo>
                <a:cubicBezTo>
                  <a:pt x="344787" y="669709"/>
                  <a:pt x="293351" y="691903"/>
                  <a:pt x="355600" y="671153"/>
                </a:cubicBezTo>
                <a:cubicBezTo>
                  <a:pt x="389467" y="620353"/>
                  <a:pt x="365760" y="647446"/>
                  <a:pt x="436880" y="600033"/>
                </a:cubicBezTo>
                <a:lnTo>
                  <a:pt x="467360" y="579713"/>
                </a:lnTo>
                <a:lnTo>
                  <a:pt x="497840" y="559393"/>
                </a:lnTo>
                <a:cubicBezTo>
                  <a:pt x="504613" y="549233"/>
                  <a:pt x="509526" y="537547"/>
                  <a:pt x="518160" y="528913"/>
                </a:cubicBezTo>
                <a:cubicBezTo>
                  <a:pt x="542157" y="504916"/>
                  <a:pt x="561390" y="508195"/>
                  <a:pt x="589280" y="488273"/>
                </a:cubicBezTo>
                <a:cubicBezTo>
                  <a:pt x="600972" y="479922"/>
                  <a:pt x="608722" y="466991"/>
                  <a:pt x="619760" y="457793"/>
                </a:cubicBezTo>
                <a:cubicBezTo>
                  <a:pt x="673885" y="412689"/>
                  <a:pt x="625733" y="457861"/>
                  <a:pt x="680720" y="427313"/>
                </a:cubicBezTo>
                <a:cubicBezTo>
                  <a:pt x="702068" y="415453"/>
                  <a:pt x="718512" y="394396"/>
                  <a:pt x="741680" y="386673"/>
                </a:cubicBezTo>
                <a:cubicBezTo>
                  <a:pt x="814224" y="362492"/>
                  <a:pt x="784818" y="378234"/>
                  <a:pt x="833120" y="346033"/>
                </a:cubicBezTo>
                <a:cubicBezTo>
                  <a:pt x="860213" y="349420"/>
                  <a:pt x="888058" y="349009"/>
                  <a:pt x="914400" y="356193"/>
                </a:cubicBezTo>
                <a:cubicBezTo>
                  <a:pt x="926181" y="359406"/>
                  <a:pt x="943532" y="364377"/>
                  <a:pt x="944880" y="376513"/>
                </a:cubicBezTo>
                <a:cubicBezTo>
                  <a:pt x="950876" y="430473"/>
                  <a:pt x="940404" y="485079"/>
                  <a:pt x="934720" y="539073"/>
                </a:cubicBezTo>
                <a:cubicBezTo>
                  <a:pt x="933599" y="549724"/>
                  <a:pt x="930501" y="560642"/>
                  <a:pt x="924560" y="569553"/>
                </a:cubicBezTo>
                <a:cubicBezTo>
                  <a:pt x="916590" y="581508"/>
                  <a:pt x="904240" y="589873"/>
                  <a:pt x="894080" y="600033"/>
                </a:cubicBezTo>
                <a:cubicBezTo>
                  <a:pt x="897467" y="610193"/>
                  <a:pt x="894080" y="627126"/>
                  <a:pt x="904240" y="630513"/>
                </a:cubicBezTo>
                <a:cubicBezTo>
                  <a:pt x="909768" y="632356"/>
                  <a:pt x="985966" y="612621"/>
                  <a:pt x="995680" y="610193"/>
                </a:cubicBezTo>
                <a:lnTo>
                  <a:pt x="1087120" y="549233"/>
                </a:lnTo>
                <a:lnTo>
                  <a:pt x="1117600" y="528913"/>
                </a:lnTo>
                <a:cubicBezTo>
                  <a:pt x="1127760" y="522140"/>
                  <a:pt x="1137158" y="514054"/>
                  <a:pt x="1148080" y="508593"/>
                </a:cubicBezTo>
                <a:cubicBezTo>
                  <a:pt x="1161627" y="501820"/>
                  <a:pt x="1174799" y="494239"/>
                  <a:pt x="1188720" y="488273"/>
                </a:cubicBezTo>
                <a:cubicBezTo>
                  <a:pt x="1293534" y="443353"/>
                  <a:pt x="1112134" y="531464"/>
                  <a:pt x="1270000" y="457793"/>
                </a:cubicBezTo>
                <a:cubicBezTo>
                  <a:pt x="1304312" y="441781"/>
                  <a:pt x="1344826" y="433767"/>
                  <a:pt x="1371600" y="406993"/>
                </a:cubicBezTo>
                <a:cubicBezTo>
                  <a:pt x="1381760" y="396833"/>
                  <a:pt x="1390388" y="384864"/>
                  <a:pt x="1402080" y="376513"/>
                </a:cubicBezTo>
                <a:cubicBezTo>
                  <a:pt x="1424051" y="360820"/>
                  <a:pt x="1448326" y="354324"/>
                  <a:pt x="1473200" y="346033"/>
                </a:cubicBezTo>
                <a:cubicBezTo>
                  <a:pt x="1489012" y="330221"/>
                  <a:pt x="1511528" y="303720"/>
                  <a:pt x="1534160" y="295233"/>
                </a:cubicBezTo>
                <a:cubicBezTo>
                  <a:pt x="1550329" y="289170"/>
                  <a:pt x="1568027" y="288460"/>
                  <a:pt x="1584960" y="285073"/>
                </a:cubicBezTo>
                <a:cubicBezTo>
                  <a:pt x="1598507" y="278300"/>
                  <a:pt x="1611419" y="270071"/>
                  <a:pt x="1625600" y="264753"/>
                </a:cubicBezTo>
                <a:cubicBezTo>
                  <a:pt x="1669942" y="248125"/>
                  <a:pt x="1658122" y="261978"/>
                  <a:pt x="1696720" y="244433"/>
                </a:cubicBezTo>
                <a:cubicBezTo>
                  <a:pt x="1754464" y="218186"/>
                  <a:pt x="1760971" y="206590"/>
                  <a:pt x="1808480" y="193633"/>
                </a:cubicBezTo>
                <a:cubicBezTo>
                  <a:pt x="1835423" y="186285"/>
                  <a:pt x="1862667" y="180086"/>
                  <a:pt x="1889760" y="173313"/>
                </a:cubicBezTo>
                <a:cubicBezTo>
                  <a:pt x="1903307" y="169926"/>
                  <a:pt x="1917911" y="169398"/>
                  <a:pt x="1930400" y="163153"/>
                </a:cubicBezTo>
                <a:cubicBezTo>
                  <a:pt x="1943947" y="156380"/>
                  <a:pt x="1957119" y="148799"/>
                  <a:pt x="1971040" y="142833"/>
                </a:cubicBezTo>
                <a:cubicBezTo>
                  <a:pt x="1980884" y="138614"/>
                  <a:pt x="1991941" y="137462"/>
                  <a:pt x="2001520" y="132673"/>
                </a:cubicBezTo>
                <a:cubicBezTo>
                  <a:pt x="2012442" y="127212"/>
                  <a:pt x="2020567" y="116640"/>
                  <a:pt x="2032000" y="112353"/>
                </a:cubicBezTo>
                <a:cubicBezTo>
                  <a:pt x="2048169" y="106290"/>
                  <a:pt x="2066140" y="106737"/>
                  <a:pt x="2082800" y="102193"/>
                </a:cubicBezTo>
                <a:cubicBezTo>
                  <a:pt x="2103464" y="96557"/>
                  <a:pt x="2123873" y="89828"/>
                  <a:pt x="2143760" y="81873"/>
                </a:cubicBezTo>
                <a:cubicBezTo>
                  <a:pt x="2160693" y="75100"/>
                  <a:pt x="2176727" y="65374"/>
                  <a:pt x="2194560" y="61553"/>
                </a:cubicBezTo>
                <a:cubicBezTo>
                  <a:pt x="2224547" y="55127"/>
                  <a:pt x="2255520" y="54780"/>
                  <a:pt x="2286000" y="51393"/>
                </a:cubicBezTo>
                <a:cubicBezTo>
                  <a:pt x="2462618" y="7239"/>
                  <a:pt x="2339369" y="32035"/>
                  <a:pt x="2661920" y="20913"/>
                </a:cubicBezTo>
                <a:cubicBezTo>
                  <a:pt x="2692400" y="17526"/>
                  <a:pt x="2723110" y="15795"/>
                  <a:pt x="2753360" y="10753"/>
                </a:cubicBezTo>
                <a:cubicBezTo>
                  <a:pt x="2840023" y="-3691"/>
                  <a:pt x="2718320" y="593"/>
                  <a:pt x="2824480" y="593"/>
                </a:cubicBezTo>
              </a:path>
            </a:pathLst>
          </a:custGeom>
          <a:ln w="76200"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A856C2-F341-43CC-89A8-DB310906B53C}"/>
              </a:ext>
            </a:extLst>
          </p:cNvPr>
          <p:cNvSpPr txBox="1"/>
          <p:nvPr/>
        </p:nvSpPr>
        <p:spPr>
          <a:xfrm>
            <a:off x="6416042" y="2426971"/>
            <a:ext cx="48056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Rector’s </a:t>
            </a:r>
            <a:r>
              <a:rPr lang="en-US" dirty="0" err="1"/>
              <a:t>Pancacita</a:t>
            </a:r>
            <a:r>
              <a:rPr lang="en-US" dirty="0"/>
              <a:t> Vision: Deep-seated Religious Moderation</a:t>
            </a:r>
            <a:r>
              <a:rPr lang="en-US" b="1" i="1" dirty="0"/>
              <a:t>.</a:t>
            </a:r>
            <a:endParaRPr lang="en-US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House of Religious Moderation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Integrated curriculum</a:t>
            </a:r>
            <a:endParaRPr lang="en-US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Research and community service based on religious moderation</a:t>
            </a:r>
            <a:endParaRPr lang="en-US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Training of Trainers (</a:t>
            </a:r>
            <a:r>
              <a:rPr lang="en-US" dirty="0" err="1"/>
              <a:t>ToT</a:t>
            </a:r>
            <a:r>
              <a:rPr lang="en-US" dirty="0"/>
              <a:t>) on Religious Moderation</a:t>
            </a:r>
            <a:endParaRPr lang="en-US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283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B3BF1-DEFA-41E6-940B-C79B39A0F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004610">
            <a:off x="3060700" y="1928336"/>
            <a:ext cx="8529320" cy="3001328"/>
          </a:xfrm>
        </p:spPr>
        <p:txBody>
          <a:bodyPr>
            <a:normAutofit/>
          </a:bodyPr>
          <a:lstStyle/>
          <a:p>
            <a:pPr algn="ctr"/>
            <a:r>
              <a:rPr lang="en-US" sz="1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rea Bilarosa" pitchFamily="2" charset="0"/>
              </a:rPr>
              <a:t>Thank </a:t>
            </a: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rea Bilarosa" pitchFamily="2" charset="0"/>
              </a:rPr>
              <a:t>You</a:t>
            </a:r>
            <a:endParaRPr lang="en-US" sz="1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rea Bilarosa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822123-567B-4EA3-8FB4-7867B34836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670" y="435668"/>
            <a:ext cx="4296410" cy="598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0134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349</Words>
  <Application>Microsoft Office PowerPoint</Application>
  <PresentationFormat>Widescreen</PresentationFormat>
  <Paragraphs>32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Andrea Bilarosa</vt:lpstr>
      <vt:lpstr>Arial</vt:lpstr>
      <vt:lpstr>Calibri</vt:lpstr>
      <vt:lpstr>Calibri Light</vt:lpstr>
      <vt:lpstr>Gadugi</vt:lpstr>
      <vt:lpstr>Office Theme</vt:lpstr>
      <vt:lpstr>PowerPoint Presentation</vt:lpstr>
      <vt:lpstr>PowerPoint Presentation</vt:lpstr>
      <vt:lpstr>The state's involvement in governing religious diversity.</vt:lpstr>
      <vt:lpstr>Challenges of religious diversity governance: The Indonesian case</vt:lpstr>
      <vt:lpstr>Peran UIN Alauddin Mengelola Keberagaman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INNA MARLINA</dc:creator>
  <cp:lastModifiedBy>INNA MARLINA</cp:lastModifiedBy>
  <cp:revision>5</cp:revision>
  <dcterms:created xsi:type="dcterms:W3CDTF">2026-04-12T22:59:01Z</dcterms:created>
  <dcterms:modified xsi:type="dcterms:W3CDTF">2026-04-14T01:26:17Z</dcterms:modified>
</cp:coreProperties>
</file>